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7559675" cy="10691813"/>
  <p:notesSz cx="6858000" cy="9144000"/>
  <p:defaultTextStyle>
    <a:defPPr>
      <a:defRPr lang="en-US"/>
    </a:defPPr>
    <a:lvl1pPr marL="0" algn="l" defTabSz="492755" rtl="0" eaLnBrk="1" latinLnBrk="0" hangingPunct="1">
      <a:defRPr sz="1940" kern="1200">
        <a:solidFill>
          <a:schemeClr val="tx1"/>
        </a:solidFill>
        <a:latin typeface="+mn-lt"/>
        <a:ea typeface="+mn-ea"/>
        <a:cs typeface="+mn-cs"/>
      </a:defRPr>
    </a:lvl1pPr>
    <a:lvl2pPr marL="492755" algn="l" defTabSz="492755" rtl="0" eaLnBrk="1" latinLnBrk="0" hangingPunct="1">
      <a:defRPr sz="1940" kern="1200">
        <a:solidFill>
          <a:schemeClr val="tx1"/>
        </a:solidFill>
        <a:latin typeface="+mn-lt"/>
        <a:ea typeface="+mn-ea"/>
        <a:cs typeface="+mn-cs"/>
      </a:defRPr>
    </a:lvl2pPr>
    <a:lvl3pPr marL="985512" algn="l" defTabSz="492755" rtl="0" eaLnBrk="1" latinLnBrk="0" hangingPunct="1">
      <a:defRPr sz="1940" kern="1200">
        <a:solidFill>
          <a:schemeClr val="tx1"/>
        </a:solidFill>
        <a:latin typeface="+mn-lt"/>
        <a:ea typeface="+mn-ea"/>
        <a:cs typeface="+mn-cs"/>
      </a:defRPr>
    </a:lvl3pPr>
    <a:lvl4pPr marL="1478266" algn="l" defTabSz="492755" rtl="0" eaLnBrk="1" latinLnBrk="0" hangingPunct="1">
      <a:defRPr sz="1940" kern="1200">
        <a:solidFill>
          <a:schemeClr val="tx1"/>
        </a:solidFill>
        <a:latin typeface="+mn-lt"/>
        <a:ea typeface="+mn-ea"/>
        <a:cs typeface="+mn-cs"/>
      </a:defRPr>
    </a:lvl4pPr>
    <a:lvl5pPr marL="1971023" algn="l" defTabSz="492755" rtl="0" eaLnBrk="1" latinLnBrk="0" hangingPunct="1">
      <a:defRPr sz="1940" kern="1200">
        <a:solidFill>
          <a:schemeClr val="tx1"/>
        </a:solidFill>
        <a:latin typeface="+mn-lt"/>
        <a:ea typeface="+mn-ea"/>
        <a:cs typeface="+mn-cs"/>
      </a:defRPr>
    </a:lvl5pPr>
    <a:lvl6pPr marL="2463778" algn="l" defTabSz="492755" rtl="0" eaLnBrk="1" latinLnBrk="0" hangingPunct="1">
      <a:defRPr sz="1940" kern="1200">
        <a:solidFill>
          <a:schemeClr val="tx1"/>
        </a:solidFill>
        <a:latin typeface="+mn-lt"/>
        <a:ea typeface="+mn-ea"/>
        <a:cs typeface="+mn-cs"/>
      </a:defRPr>
    </a:lvl6pPr>
    <a:lvl7pPr marL="2956532" algn="l" defTabSz="492755" rtl="0" eaLnBrk="1" latinLnBrk="0" hangingPunct="1">
      <a:defRPr sz="1940" kern="1200">
        <a:solidFill>
          <a:schemeClr val="tx1"/>
        </a:solidFill>
        <a:latin typeface="+mn-lt"/>
        <a:ea typeface="+mn-ea"/>
        <a:cs typeface="+mn-cs"/>
      </a:defRPr>
    </a:lvl7pPr>
    <a:lvl8pPr marL="3449289" algn="l" defTabSz="492755" rtl="0" eaLnBrk="1" latinLnBrk="0" hangingPunct="1">
      <a:defRPr sz="1940" kern="1200">
        <a:solidFill>
          <a:schemeClr val="tx1"/>
        </a:solidFill>
        <a:latin typeface="+mn-lt"/>
        <a:ea typeface="+mn-ea"/>
        <a:cs typeface="+mn-cs"/>
      </a:defRPr>
    </a:lvl8pPr>
    <a:lvl9pPr marL="3942044" algn="l" defTabSz="492755" rtl="0" eaLnBrk="1" latinLnBrk="0" hangingPunct="1">
      <a:defRPr sz="19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guide id="3" pos="45" userDrawn="1">
          <p15:clr>
            <a:srgbClr val="A4A3A4"/>
          </p15:clr>
        </p15:guide>
        <p15:guide id="4" pos="4717" userDrawn="1">
          <p15:clr>
            <a:srgbClr val="A4A3A4"/>
          </p15:clr>
        </p15:guide>
        <p15:guide id="5" pos="4694" userDrawn="1">
          <p15:clr>
            <a:srgbClr val="A4A3A4"/>
          </p15:clr>
        </p15:guide>
        <p15:guide id="6" pos="68" userDrawn="1">
          <p15:clr>
            <a:srgbClr val="A4A3A4"/>
          </p15:clr>
        </p15:guide>
        <p15:guide id="7" orient="horz" pos="8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E"/>
    <a:srgbClr val="8CC0DB"/>
    <a:srgbClr val="558ED5"/>
    <a:srgbClr val="6A9BD9"/>
    <a:srgbClr val="F9F9F9"/>
    <a:srgbClr val="DBDBDB"/>
    <a:srgbClr val="F3F3F3"/>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07" autoAdjust="0"/>
    <p:restoredTop sz="94635"/>
  </p:normalViewPr>
  <p:slideViewPr>
    <p:cSldViewPr snapToGrid="0" snapToObjects="1">
      <p:cViewPr>
        <p:scale>
          <a:sx n="177" d="100"/>
          <a:sy n="177" d="100"/>
        </p:scale>
        <p:origin x="4560" y="144"/>
      </p:cViewPr>
      <p:guideLst>
        <p:guide orient="horz" pos="3368"/>
        <p:guide pos="2381"/>
        <p:guide pos="45"/>
        <p:guide pos="4717"/>
        <p:guide pos="4694"/>
        <p:guide pos="68"/>
        <p:guide orient="horz" pos="895"/>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119" d="100"/>
          <a:sy n="119" d="100"/>
        </p:scale>
        <p:origin x="4136"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1171FB4-89FC-8252-969F-FD68DF16F1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61F035A-B382-F995-2D0F-88571290A9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B36968-A354-4207-A27F-1FBA284462A7}" type="datetimeFigureOut">
              <a:rPr lang="it-IT" smtClean="0"/>
              <a:t>07/12/23</a:t>
            </a:fld>
            <a:endParaRPr lang="it-IT"/>
          </a:p>
        </p:txBody>
      </p:sp>
      <p:sp>
        <p:nvSpPr>
          <p:cNvPr id="4" name="Segnaposto piè di pagina 3">
            <a:extLst>
              <a:ext uri="{FF2B5EF4-FFF2-40B4-BE49-F238E27FC236}">
                <a16:creationId xmlns:a16="http://schemas.microsoft.com/office/drawing/2014/main" id="{518C7F6F-DE5D-E36F-3E35-4BFCD5F9C6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ED2510DB-3B95-CBAD-9ED6-C7CCCA1484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5588-EF78-474E-B6FE-D7AEA84316F7}" type="slidenum">
              <a:rPr lang="it-IT" smtClean="0"/>
              <a:t>‹N›</a:t>
            </a:fld>
            <a:endParaRPr lang="it-IT"/>
          </a:p>
        </p:txBody>
      </p:sp>
    </p:spTree>
    <p:extLst>
      <p:ext uri="{BB962C8B-B14F-4D97-AF65-F5344CB8AC3E}">
        <p14:creationId xmlns:p14="http://schemas.microsoft.com/office/powerpoint/2010/main" val="387861521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Neue"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elvetica Neue" panose="020B0604020202020204" pitchFamily="34" charset="0"/>
              </a:defRPr>
            </a:lvl1pPr>
          </a:lstStyle>
          <a:p>
            <a:fld id="{DC1D0BF7-EA99-3A40-9822-06060F144DB4}" type="datetimeFigureOut">
              <a:rPr lang="en-US" smtClean="0"/>
              <a:pPr/>
              <a:t>12/7/23</a:t>
            </a:fld>
            <a:endParaRPr lang="en-GB"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Neue"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elvetica Neue" panose="020B0604020202020204" pitchFamily="34" charset="0"/>
              </a:defRPr>
            </a:lvl1pPr>
          </a:lstStyle>
          <a:p>
            <a:fld id="{10601209-17A7-2E47-874C-CBA5F5E7CFC6}" type="slidenum">
              <a:rPr lang="en-GB" smtClean="0"/>
              <a:pPr/>
              <a:t>‹N›</a:t>
            </a:fld>
            <a:endParaRPr lang="en-GB" dirty="0"/>
          </a:p>
        </p:txBody>
      </p:sp>
    </p:spTree>
    <p:extLst>
      <p:ext uri="{BB962C8B-B14F-4D97-AF65-F5344CB8AC3E}">
        <p14:creationId xmlns:p14="http://schemas.microsoft.com/office/powerpoint/2010/main" val="3740853261"/>
      </p:ext>
    </p:extLst>
  </p:cSld>
  <p:clrMap bg1="lt1" tx1="dk1" bg2="lt2" tx2="dk2" accent1="accent1" accent2="accent2" accent3="accent3" accent4="accent4" accent5="accent5" accent6="accent6" hlink="hlink" folHlink="folHlink"/>
  <p:notesStyle>
    <a:lvl1pPr marL="0" algn="l" defTabSz="492755" rtl="0" eaLnBrk="1" latinLnBrk="0" hangingPunct="1">
      <a:defRPr sz="1294" kern="1200">
        <a:solidFill>
          <a:schemeClr val="tx1"/>
        </a:solidFill>
        <a:latin typeface="Helvetica Neue" panose="020B0604020202020204" pitchFamily="34" charset="0"/>
        <a:ea typeface="+mn-ea"/>
        <a:cs typeface="+mn-cs"/>
      </a:defRPr>
    </a:lvl1pPr>
    <a:lvl2pPr marL="492755" algn="l" defTabSz="492755" rtl="0" eaLnBrk="1" latinLnBrk="0" hangingPunct="1">
      <a:defRPr sz="1294" kern="1200">
        <a:solidFill>
          <a:schemeClr val="tx1"/>
        </a:solidFill>
        <a:latin typeface="Helvetica Neue" panose="020B0604020202020204" pitchFamily="34" charset="0"/>
        <a:ea typeface="+mn-ea"/>
        <a:cs typeface="+mn-cs"/>
      </a:defRPr>
    </a:lvl2pPr>
    <a:lvl3pPr marL="985512" algn="l" defTabSz="492755" rtl="0" eaLnBrk="1" latinLnBrk="0" hangingPunct="1">
      <a:defRPr sz="1294" kern="1200">
        <a:solidFill>
          <a:schemeClr val="tx1"/>
        </a:solidFill>
        <a:latin typeface="Helvetica Neue" panose="020B0604020202020204" pitchFamily="34" charset="0"/>
        <a:ea typeface="+mn-ea"/>
        <a:cs typeface="+mn-cs"/>
      </a:defRPr>
    </a:lvl3pPr>
    <a:lvl4pPr marL="1478266" algn="l" defTabSz="492755" rtl="0" eaLnBrk="1" latinLnBrk="0" hangingPunct="1">
      <a:defRPr sz="1294" kern="1200">
        <a:solidFill>
          <a:schemeClr val="tx1"/>
        </a:solidFill>
        <a:latin typeface="Helvetica Neue" panose="020B0604020202020204" pitchFamily="34" charset="0"/>
        <a:ea typeface="+mn-ea"/>
        <a:cs typeface="+mn-cs"/>
      </a:defRPr>
    </a:lvl4pPr>
    <a:lvl5pPr marL="1971023" algn="l" defTabSz="492755" rtl="0" eaLnBrk="1" latinLnBrk="0" hangingPunct="1">
      <a:defRPr sz="1294" kern="1200">
        <a:solidFill>
          <a:schemeClr val="tx1"/>
        </a:solidFill>
        <a:latin typeface="Helvetica Neue" panose="020B0604020202020204" pitchFamily="34" charset="0"/>
        <a:ea typeface="+mn-ea"/>
        <a:cs typeface="+mn-cs"/>
      </a:defRPr>
    </a:lvl5pPr>
    <a:lvl6pPr marL="2463778" algn="l" defTabSz="492755" rtl="0" eaLnBrk="1" latinLnBrk="0" hangingPunct="1">
      <a:defRPr sz="1294" kern="1200">
        <a:solidFill>
          <a:schemeClr val="tx1"/>
        </a:solidFill>
        <a:latin typeface="+mn-lt"/>
        <a:ea typeface="+mn-ea"/>
        <a:cs typeface="+mn-cs"/>
      </a:defRPr>
    </a:lvl6pPr>
    <a:lvl7pPr marL="2956532" algn="l" defTabSz="492755" rtl="0" eaLnBrk="1" latinLnBrk="0" hangingPunct="1">
      <a:defRPr sz="1294" kern="1200">
        <a:solidFill>
          <a:schemeClr val="tx1"/>
        </a:solidFill>
        <a:latin typeface="+mn-lt"/>
        <a:ea typeface="+mn-ea"/>
        <a:cs typeface="+mn-cs"/>
      </a:defRPr>
    </a:lvl7pPr>
    <a:lvl8pPr marL="3449289" algn="l" defTabSz="492755" rtl="0" eaLnBrk="1" latinLnBrk="0" hangingPunct="1">
      <a:defRPr sz="1294" kern="1200">
        <a:solidFill>
          <a:schemeClr val="tx1"/>
        </a:solidFill>
        <a:latin typeface="+mn-lt"/>
        <a:ea typeface="+mn-ea"/>
        <a:cs typeface="+mn-cs"/>
      </a:defRPr>
    </a:lvl8pPr>
    <a:lvl9pPr marL="3942044" algn="l" defTabSz="492755" rtl="0" eaLnBrk="1" latinLnBrk="0" hangingPunct="1">
      <a:defRPr sz="12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685800"/>
            <a:ext cx="24225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601209-17A7-2E47-874C-CBA5F5E7CFC6}" type="slidenum">
              <a:rPr lang="en-GB" smtClean="0"/>
              <a:t>1</a:t>
            </a:fld>
            <a:endParaRPr lang="en-GB"/>
          </a:p>
        </p:txBody>
      </p:sp>
    </p:spTree>
    <p:extLst>
      <p:ext uri="{BB962C8B-B14F-4D97-AF65-F5344CB8AC3E}">
        <p14:creationId xmlns:p14="http://schemas.microsoft.com/office/powerpoint/2010/main" val="13326400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7" name="Rectangle 25">
            <a:extLst>
              <a:ext uri="{FF2B5EF4-FFF2-40B4-BE49-F238E27FC236}">
                <a16:creationId xmlns:a16="http://schemas.microsoft.com/office/drawing/2014/main" id="{7B062639-AE4A-23AF-3B72-A1C1E5BD3B76}"/>
              </a:ext>
            </a:extLst>
          </p:cNvPr>
          <p:cNvSpPr>
            <a:spLocks noChangeAspect="1"/>
          </p:cNvSpPr>
          <p:nvPr userDrawn="1"/>
        </p:nvSpPr>
        <p:spPr>
          <a:xfrm>
            <a:off x="72000" y="72000"/>
            <a:ext cx="7416000" cy="10529201"/>
          </a:xfrm>
          <a:prstGeom prst="rect">
            <a:avLst/>
          </a:prstGeom>
          <a:solidFill>
            <a:srgbClr val="F9F9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47" dirty="0">
              <a:latin typeface="Helvetica Neue" panose="020B0604020202020204" pitchFamily="34" charset="0"/>
            </a:endParaRPr>
          </a:p>
        </p:txBody>
      </p:sp>
      <p:sp>
        <p:nvSpPr>
          <p:cNvPr id="6" name="Rectangle 20">
            <a:extLst>
              <a:ext uri="{FF2B5EF4-FFF2-40B4-BE49-F238E27FC236}">
                <a16:creationId xmlns:a16="http://schemas.microsoft.com/office/drawing/2014/main" id="{A1152D5E-6BC6-DAB1-1C60-814426BC2FDD}"/>
              </a:ext>
            </a:extLst>
          </p:cNvPr>
          <p:cNvSpPr/>
          <p:nvPr userDrawn="1"/>
        </p:nvSpPr>
        <p:spPr>
          <a:xfrm>
            <a:off x="5775480" y="10180024"/>
            <a:ext cx="1784195" cy="5117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GB" sz="1068" dirty="0" err="1">
                <a:solidFill>
                  <a:schemeClr val="bg1"/>
                </a:solidFill>
                <a:latin typeface="Helvetica Neue" panose="020B0604020202020204" pitchFamily="34" charset="0"/>
                <a:cs typeface="TeX Gyre Adventor"/>
              </a:rPr>
              <a:t>www.ieee-etfa.org</a:t>
            </a:r>
            <a:endParaRPr lang="en-GB" sz="1068" dirty="0">
              <a:solidFill>
                <a:schemeClr val="bg1"/>
              </a:solidFill>
              <a:latin typeface="Helvetica Neue" panose="020B0604020202020204" pitchFamily="34" charset="0"/>
              <a:cs typeface="TeX Gyre Adventor"/>
            </a:endParaRPr>
          </a:p>
          <a:p>
            <a:pPr algn="r"/>
            <a:r>
              <a:rPr lang="en-GB" sz="1068" dirty="0">
                <a:solidFill>
                  <a:schemeClr val="bg1"/>
                </a:solidFill>
                <a:latin typeface="Helvetica Neue" panose="020B0604020202020204" pitchFamily="34" charset="0"/>
                <a:cs typeface="TeX Gyre Adventor"/>
              </a:rPr>
              <a:t>etfa2024@dei.unipd.it</a:t>
            </a:r>
          </a:p>
        </p:txBody>
      </p:sp>
      <p:sp>
        <p:nvSpPr>
          <p:cNvPr id="7" name="Rectangle 21">
            <a:extLst>
              <a:ext uri="{FF2B5EF4-FFF2-40B4-BE49-F238E27FC236}">
                <a16:creationId xmlns:a16="http://schemas.microsoft.com/office/drawing/2014/main" id="{CB4FE126-4586-B8BC-DEBD-7EC985B8ABD2}"/>
              </a:ext>
            </a:extLst>
          </p:cNvPr>
          <p:cNvSpPr/>
          <p:nvPr userDrawn="1"/>
        </p:nvSpPr>
        <p:spPr>
          <a:xfrm>
            <a:off x="5775480" y="10152400"/>
            <a:ext cx="1785600" cy="54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47" dirty="0">
              <a:latin typeface="Helvetica Neue" panose="020B0604020202020204" pitchFamily="34" charset="0"/>
            </a:endParaRPr>
          </a:p>
        </p:txBody>
      </p:sp>
      <p:sp>
        <p:nvSpPr>
          <p:cNvPr id="8" name="Rectangle 22">
            <a:extLst>
              <a:ext uri="{FF2B5EF4-FFF2-40B4-BE49-F238E27FC236}">
                <a16:creationId xmlns:a16="http://schemas.microsoft.com/office/drawing/2014/main" id="{959F8E20-3D28-9AC9-B918-380982F4D7D5}"/>
              </a:ext>
            </a:extLst>
          </p:cNvPr>
          <p:cNvSpPr/>
          <p:nvPr userDrawn="1"/>
        </p:nvSpPr>
        <p:spPr>
          <a:xfrm>
            <a:off x="0" y="10151999"/>
            <a:ext cx="5774075" cy="54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47" dirty="0">
              <a:latin typeface="Helvetica Neue" panose="020B0604020202020204" pitchFamily="34" charset="0"/>
            </a:endParaRPr>
          </a:p>
        </p:txBody>
      </p:sp>
      <p:pic>
        <p:nvPicPr>
          <p:cNvPr id="9" name="Immagine 8" descr="Immagine che contiene testo, Carattere, grafica, Policromia&#10;&#10;Descrizione generata automaticamente">
            <a:extLst>
              <a:ext uri="{FF2B5EF4-FFF2-40B4-BE49-F238E27FC236}">
                <a16:creationId xmlns:a16="http://schemas.microsoft.com/office/drawing/2014/main" id="{93ED0E24-793F-9BDA-1C49-3F77B51F3CFB}"/>
              </a:ext>
            </a:extLst>
          </p:cNvPr>
          <p:cNvPicPr>
            <a:picLocks noChangeAspect="1"/>
          </p:cNvPicPr>
          <p:nvPr userDrawn="1"/>
        </p:nvPicPr>
        <p:blipFill>
          <a:blip r:embed="rId2"/>
          <a:stretch>
            <a:fillRect/>
          </a:stretch>
        </p:blipFill>
        <p:spPr>
          <a:xfrm>
            <a:off x="108000" y="108000"/>
            <a:ext cx="7344000" cy="1150926"/>
          </a:xfrm>
          <a:prstGeom prst="rect">
            <a:avLst/>
          </a:prstGeom>
        </p:spPr>
      </p:pic>
      <p:pic>
        <p:nvPicPr>
          <p:cNvPr id="2" name="Picture 16" descr="IEEE_blue.png">
            <a:extLst>
              <a:ext uri="{FF2B5EF4-FFF2-40B4-BE49-F238E27FC236}">
                <a16:creationId xmlns:a16="http://schemas.microsoft.com/office/drawing/2014/main" id="{FBB9CBC4-2B5C-1FE0-AEAC-32B9B5AFB1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122" y="10227431"/>
            <a:ext cx="1170063" cy="342000"/>
          </a:xfrm>
          <a:prstGeom prst="rect">
            <a:avLst/>
          </a:prstGeom>
        </p:spPr>
      </p:pic>
      <p:pic>
        <p:nvPicPr>
          <p:cNvPr id="3" name="Picture 17" descr="ies_logo.png">
            <a:extLst>
              <a:ext uri="{FF2B5EF4-FFF2-40B4-BE49-F238E27FC236}">
                <a16:creationId xmlns:a16="http://schemas.microsoft.com/office/drawing/2014/main" id="{6E18B038-A8FA-FB2B-1B30-9BC6C0B9D6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2020" y="10227431"/>
            <a:ext cx="968713" cy="342000"/>
          </a:xfrm>
          <a:prstGeom prst="rect">
            <a:avLst/>
          </a:prstGeom>
        </p:spPr>
      </p:pic>
      <p:pic>
        <p:nvPicPr>
          <p:cNvPr id="13" name="Picture 2">
            <a:extLst>
              <a:ext uri="{FF2B5EF4-FFF2-40B4-BE49-F238E27FC236}">
                <a16:creationId xmlns:a16="http://schemas.microsoft.com/office/drawing/2014/main" id="{BD39CB4B-D135-A0E2-8825-A5312B94DF56}"/>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6274"/>
          <a:stretch/>
        </p:blipFill>
        <p:spPr bwMode="auto">
          <a:xfrm>
            <a:off x="4030866" y="10227431"/>
            <a:ext cx="771705" cy="34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Elemento grafico 13">
            <a:extLst>
              <a:ext uri="{FF2B5EF4-FFF2-40B4-BE49-F238E27FC236}">
                <a16:creationId xmlns:a16="http://schemas.microsoft.com/office/drawing/2014/main" id="{C0968F5F-FEC5-FC74-7784-2D454436720F}"/>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21708" r="14162" b="22632"/>
          <a:stretch/>
        </p:blipFill>
        <p:spPr>
          <a:xfrm>
            <a:off x="5085406" y="10227431"/>
            <a:ext cx="527428" cy="342000"/>
          </a:xfrm>
          <a:prstGeom prst="rect">
            <a:avLst/>
          </a:prstGeom>
        </p:spPr>
      </p:pic>
      <p:pic>
        <p:nvPicPr>
          <p:cNvPr id="16" name="Immagine 15" descr="Immagine che contiene testo, Carattere, schermata, Elementi grafici&#10;&#10;Descrizione generata automaticamente">
            <a:extLst>
              <a:ext uri="{FF2B5EF4-FFF2-40B4-BE49-F238E27FC236}">
                <a16:creationId xmlns:a16="http://schemas.microsoft.com/office/drawing/2014/main" id="{F27310E9-F416-43EF-93B4-85BCB6908467}"/>
              </a:ext>
            </a:extLst>
          </p:cNvPr>
          <p:cNvPicPr>
            <a:picLocks noChangeAspect="1"/>
          </p:cNvPicPr>
          <p:nvPr userDrawn="1"/>
        </p:nvPicPr>
        <p:blipFill>
          <a:blip r:embed="rId8"/>
          <a:stretch>
            <a:fillRect/>
          </a:stretch>
        </p:blipFill>
        <p:spPr>
          <a:xfrm>
            <a:off x="2853568" y="10227431"/>
            <a:ext cx="894463" cy="342000"/>
          </a:xfrm>
          <a:prstGeom prst="rect">
            <a:avLst/>
          </a:prstGeom>
        </p:spPr>
      </p:pic>
    </p:spTree>
    <p:extLst>
      <p:ext uri="{BB962C8B-B14F-4D97-AF65-F5344CB8AC3E}">
        <p14:creationId xmlns:p14="http://schemas.microsoft.com/office/powerpoint/2010/main" val="21574053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984" y="428168"/>
            <a:ext cx="6803708" cy="1781969"/>
          </a:xfrm>
          <a:prstGeom prst="rect">
            <a:avLst/>
          </a:prstGeom>
        </p:spPr>
        <p:txBody>
          <a:bodyPr vert="horz" lIns="91440" tIns="45720" rIns="91440" bIns="45720" rtlCol="0" anchor="ctr">
            <a:normAutofit/>
          </a:body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GB" dirty="0"/>
          </a:p>
        </p:txBody>
      </p:sp>
      <p:sp>
        <p:nvSpPr>
          <p:cNvPr id="3" name="Text Placeholder 2"/>
          <p:cNvSpPr>
            <a:spLocks noGrp="1"/>
          </p:cNvSpPr>
          <p:nvPr>
            <p:ph type="body" idx="1"/>
          </p:nvPr>
        </p:nvSpPr>
        <p:spPr>
          <a:xfrm>
            <a:off x="377984" y="2494759"/>
            <a:ext cx="6803708" cy="7056102"/>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GB" dirty="0"/>
          </a:p>
        </p:txBody>
      </p:sp>
      <p:sp>
        <p:nvSpPr>
          <p:cNvPr id="4" name="Date Placeholder 3"/>
          <p:cNvSpPr>
            <a:spLocks noGrp="1"/>
          </p:cNvSpPr>
          <p:nvPr>
            <p:ph type="dt" sz="half" idx="2"/>
          </p:nvPr>
        </p:nvSpPr>
        <p:spPr>
          <a:xfrm>
            <a:off x="377984" y="9909730"/>
            <a:ext cx="1763924" cy="569241"/>
          </a:xfrm>
          <a:prstGeom prst="rect">
            <a:avLst/>
          </a:prstGeom>
        </p:spPr>
        <p:txBody>
          <a:bodyPr vert="horz" lIns="91440" tIns="45720" rIns="91440" bIns="45720" rtlCol="0" anchor="ctr"/>
          <a:lstStyle>
            <a:lvl1pPr algn="l">
              <a:defRPr sz="1221">
                <a:solidFill>
                  <a:schemeClr val="tx1">
                    <a:tint val="75000"/>
                  </a:schemeClr>
                </a:solidFill>
                <a:latin typeface="Helvetica Neue" panose="020B0604020202020204" pitchFamily="34" charset="0"/>
              </a:defRPr>
            </a:lvl1pPr>
          </a:lstStyle>
          <a:p>
            <a:fld id="{6267567F-0E3D-9C46-8A29-1CF59E3ED443}" type="datetimeFigureOut">
              <a:rPr lang="en-US" smtClean="0"/>
              <a:pPr/>
              <a:t>12/7/23</a:t>
            </a:fld>
            <a:endParaRPr lang="en-GB" dirty="0"/>
          </a:p>
        </p:txBody>
      </p:sp>
      <p:sp>
        <p:nvSpPr>
          <p:cNvPr id="5" name="Footer Placeholder 4"/>
          <p:cNvSpPr>
            <a:spLocks noGrp="1"/>
          </p:cNvSpPr>
          <p:nvPr>
            <p:ph type="ftr" sz="quarter" idx="3"/>
          </p:nvPr>
        </p:nvSpPr>
        <p:spPr>
          <a:xfrm>
            <a:off x="2582890" y="9909730"/>
            <a:ext cx="2393897" cy="569241"/>
          </a:xfrm>
          <a:prstGeom prst="rect">
            <a:avLst/>
          </a:prstGeom>
        </p:spPr>
        <p:txBody>
          <a:bodyPr vert="horz" lIns="91440" tIns="45720" rIns="91440" bIns="45720" rtlCol="0" anchor="ctr"/>
          <a:lstStyle>
            <a:lvl1pPr algn="ctr">
              <a:defRPr sz="1221">
                <a:solidFill>
                  <a:schemeClr val="tx1">
                    <a:tint val="75000"/>
                  </a:schemeClr>
                </a:solidFill>
                <a:latin typeface="Helvetica Neue"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5417767" y="9909730"/>
            <a:ext cx="1763924" cy="569241"/>
          </a:xfrm>
          <a:prstGeom prst="rect">
            <a:avLst/>
          </a:prstGeom>
        </p:spPr>
        <p:txBody>
          <a:bodyPr vert="horz" lIns="91440" tIns="45720" rIns="91440" bIns="45720" rtlCol="0" anchor="ctr"/>
          <a:lstStyle>
            <a:lvl1pPr algn="r">
              <a:defRPr sz="1221">
                <a:solidFill>
                  <a:schemeClr val="tx1">
                    <a:tint val="75000"/>
                  </a:schemeClr>
                </a:solidFill>
                <a:latin typeface="Helvetica Neue" panose="020B0604020202020204" pitchFamily="34" charset="0"/>
              </a:defRPr>
            </a:lvl1pPr>
          </a:lstStyle>
          <a:p>
            <a:fld id="{7190E0C0-F8B5-E349-94B1-C8D9A2FD5737}" type="slidenum">
              <a:rPr lang="en-GB" smtClean="0"/>
              <a:pPr/>
              <a:t>‹N›</a:t>
            </a:fld>
            <a:endParaRPr lang="en-GB" dirty="0"/>
          </a:p>
        </p:txBody>
      </p:sp>
    </p:spTree>
    <p:extLst>
      <p:ext uri="{BB962C8B-B14F-4D97-AF65-F5344CB8AC3E}">
        <p14:creationId xmlns:p14="http://schemas.microsoft.com/office/powerpoint/2010/main" val="35382792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65248" rtl="0" eaLnBrk="1" latinLnBrk="0" hangingPunct="1">
        <a:spcBef>
          <a:spcPct val="0"/>
        </a:spcBef>
        <a:buNone/>
        <a:defRPr sz="4477" kern="1200">
          <a:solidFill>
            <a:schemeClr val="tx1"/>
          </a:solidFill>
          <a:latin typeface="Helvetica Neue" panose="020B0604020202020204" pitchFamily="34" charset="0"/>
          <a:ea typeface="+mj-ea"/>
          <a:cs typeface="+mj-cs"/>
        </a:defRPr>
      </a:lvl1pPr>
    </p:titleStyle>
    <p:bodyStyle>
      <a:lvl1pPr marL="348936" indent="-348936" algn="l" defTabSz="465248" rtl="0" eaLnBrk="1" latinLnBrk="0" hangingPunct="1">
        <a:spcBef>
          <a:spcPct val="20000"/>
        </a:spcBef>
        <a:buFont typeface="Arial"/>
        <a:buChar char="•"/>
        <a:defRPr sz="3256" kern="1200">
          <a:solidFill>
            <a:schemeClr val="tx1"/>
          </a:solidFill>
          <a:latin typeface="Helvetica Neue" panose="020B0604020202020204" pitchFamily="34" charset="0"/>
          <a:ea typeface="+mn-ea"/>
          <a:cs typeface="+mn-cs"/>
        </a:defRPr>
      </a:lvl1pPr>
      <a:lvl2pPr marL="756028" indent="-290781" algn="l" defTabSz="465248" rtl="0" eaLnBrk="1" latinLnBrk="0" hangingPunct="1">
        <a:spcBef>
          <a:spcPct val="20000"/>
        </a:spcBef>
        <a:buFont typeface="Arial"/>
        <a:buChar char="–"/>
        <a:defRPr sz="2849" kern="1200">
          <a:solidFill>
            <a:schemeClr val="tx1"/>
          </a:solidFill>
          <a:latin typeface="Helvetica Neue" panose="020B0604020202020204" pitchFamily="34" charset="0"/>
          <a:ea typeface="+mn-ea"/>
          <a:cs typeface="+mn-cs"/>
        </a:defRPr>
      </a:lvl2pPr>
      <a:lvl3pPr marL="1163120" indent="-232624" algn="l" defTabSz="465248" rtl="0" eaLnBrk="1" latinLnBrk="0" hangingPunct="1">
        <a:spcBef>
          <a:spcPct val="20000"/>
        </a:spcBef>
        <a:buFont typeface="Arial"/>
        <a:buChar char="•"/>
        <a:defRPr sz="2443" kern="1200">
          <a:solidFill>
            <a:schemeClr val="tx1"/>
          </a:solidFill>
          <a:latin typeface="Helvetica Neue" panose="020B0604020202020204" pitchFamily="34" charset="0"/>
          <a:ea typeface="+mn-ea"/>
          <a:cs typeface="+mn-cs"/>
        </a:defRPr>
      </a:lvl3pPr>
      <a:lvl4pPr marL="1628368" indent="-232624" algn="l" defTabSz="465248" rtl="0" eaLnBrk="1" latinLnBrk="0" hangingPunct="1">
        <a:spcBef>
          <a:spcPct val="20000"/>
        </a:spcBef>
        <a:buFont typeface="Arial"/>
        <a:buChar char="–"/>
        <a:defRPr sz="2036" kern="1200">
          <a:solidFill>
            <a:schemeClr val="tx1"/>
          </a:solidFill>
          <a:latin typeface="Helvetica Neue" panose="020B0604020202020204" pitchFamily="34" charset="0"/>
          <a:ea typeface="+mn-ea"/>
          <a:cs typeface="+mn-cs"/>
        </a:defRPr>
      </a:lvl4pPr>
      <a:lvl5pPr marL="2093616" indent="-232624" algn="l" defTabSz="465248" rtl="0" eaLnBrk="1" latinLnBrk="0" hangingPunct="1">
        <a:spcBef>
          <a:spcPct val="20000"/>
        </a:spcBef>
        <a:buFont typeface="Arial"/>
        <a:buChar char="»"/>
        <a:defRPr sz="2036" kern="1200">
          <a:solidFill>
            <a:schemeClr val="tx1"/>
          </a:solidFill>
          <a:latin typeface="Helvetica Neue" panose="020B0604020202020204" pitchFamily="34" charset="0"/>
          <a:ea typeface="+mn-ea"/>
          <a:cs typeface="+mn-cs"/>
        </a:defRPr>
      </a:lvl5pPr>
      <a:lvl6pPr marL="2558865" indent="-232624" algn="l" defTabSz="465248" rtl="0" eaLnBrk="1" latinLnBrk="0" hangingPunct="1">
        <a:spcBef>
          <a:spcPct val="20000"/>
        </a:spcBef>
        <a:buFont typeface="Arial"/>
        <a:buChar char="•"/>
        <a:defRPr sz="2036" kern="1200">
          <a:solidFill>
            <a:schemeClr val="tx1"/>
          </a:solidFill>
          <a:latin typeface="+mn-lt"/>
          <a:ea typeface="+mn-ea"/>
          <a:cs typeface="+mn-cs"/>
        </a:defRPr>
      </a:lvl6pPr>
      <a:lvl7pPr marL="3024113" indent="-232624" algn="l" defTabSz="465248" rtl="0" eaLnBrk="1" latinLnBrk="0" hangingPunct="1">
        <a:spcBef>
          <a:spcPct val="20000"/>
        </a:spcBef>
        <a:buFont typeface="Arial"/>
        <a:buChar char="•"/>
        <a:defRPr sz="2036" kern="1200">
          <a:solidFill>
            <a:schemeClr val="tx1"/>
          </a:solidFill>
          <a:latin typeface="+mn-lt"/>
          <a:ea typeface="+mn-ea"/>
          <a:cs typeface="+mn-cs"/>
        </a:defRPr>
      </a:lvl7pPr>
      <a:lvl8pPr marL="3489360" indent="-232624" algn="l" defTabSz="465248" rtl="0" eaLnBrk="1" latinLnBrk="0" hangingPunct="1">
        <a:spcBef>
          <a:spcPct val="20000"/>
        </a:spcBef>
        <a:buFont typeface="Arial"/>
        <a:buChar char="•"/>
        <a:defRPr sz="2036" kern="1200">
          <a:solidFill>
            <a:schemeClr val="tx1"/>
          </a:solidFill>
          <a:latin typeface="+mn-lt"/>
          <a:ea typeface="+mn-ea"/>
          <a:cs typeface="+mn-cs"/>
        </a:defRPr>
      </a:lvl8pPr>
      <a:lvl9pPr marL="3954608" indent="-232624" algn="l" defTabSz="465248" rtl="0" eaLnBrk="1" latinLnBrk="0" hangingPunct="1">
        <a:spcBef>
          <a:spcPct val="20000"/>
        </a:spcBef>
        <a:buFont typeface="Arial"/>
        <a:buChar char="•"/>
        <a:defRPr sz="2036" kern="1200">
          <a:solidFill>
            <a:schemeClr val="tx1"/>
          </a:solidFill>
          <a:latin typeface="+mn-lt"/>
          <a:ea typeface="+mn-ea"/>
          <a:cs typeface="+mn-cs"/>
        </a:defRPr>
      </a:lvl9pPr>
    </p:bodyStyle>
    <p:otherStyle>
      <a:defPPr>
        <a:defRPr lang="en-US"/>
      </a:defPPr>
      <a:lvl1pPr marL="0" algn="l" defTabSz="465248" rtl="0" eaLnBrk="1" latinLnBrk="0" hangingPunct="1">
        <a:defRPr sz="1831" kern="1200">
          <a:solidFill>
            <a:schemeClr val="tx1"/>
          </a:solidFill>
          <a:latin typeface="+mn-lt"/>
          <a:ea typeface="+mn-ea"/>
          <a:cs typeface="+mn-cs"/>
        </a:defRPr>
      </a:lvl1pPr>
      <a:lvl2pPr marL="465248" algn="l" defTabSz="465248" rtl="0" eaLnBrk="1" latinLnBrk="0" hangingPunct="1">
        <a:defRPr sz="1831" kern="1200">
          <a:solidFill>
            <a:schemeClr val="tx1"/>
          </a:solidFill>
          <a:latin typeface="+mn-lt"/>
          <a:ea typeface="+mn-ea"/>
          <a:cs typeface="+mn-cs"/>
        </a:defRPr>
      </a:lvl2pPr>
      <a:lvl3pPr marL="930496" algn="l" defTabSz="465248" rtl="0" eaLnBrk="1" latinLnBrk="0" hangingPunct="1">
        <a:defRPr sz="1831" kern="1200">
          <a:solidFill>
            <a:schemeClr val="tx1"/>
          </a:solidFill>
          <a:latin typeface="+mn-lt"/>
          <a:ea typeface="+mn-ea"/>
          <a:cs typeface="+mn-cs"/>
        </a:defRPr>
      </a:lvl3pPr>
      <a:lvl4pPr marL="1395745" algn="l" defTabSz="465248" rtl="0" eaLnBrk="1" latinLnBrk="0" hangingPunct="1">
        <a:defRPr sz="1831" kern="1200">
          <a:solidFill>
            <a:schemeClr val="tx1"/>
          </a:solidFill>
          <a:latin typeface="+mn-lt"/>
          <a:ea typeface="+mn-ea"/>
          <a:cs typeface="+mn-cs"/>
        </a:defRPr>
      </a:lvl4pPr>
      <a:lvl5pPr marL="1860992" algn="l" defTabSz="465248" rtl="0" eaLnBrk="1" latinLnBrk="0" hangingPunct="1">
        <a:defRPr sz="1831" kern="1200">
          <a:solidFill>
            <a:schemeClr val="tx1"/>
          </a:solidFill>
          <a:latin typeface="+mn-lt"/>
          <a:ea typeface="+mn-ea"/>
          <a:cs typeface="+mn-cs"/>
        </a:defRPr>
      </a:lvl5pPr>
      <a:lvl6pPr marL="2326240" algn="l" defTabSz="465248" rtl="0" eaLnBrk="1" latinLnBrk="0" hangingPunct="1">
        <a:defRPr sz="1831" kern="1200">
          <a:solidFill>
            <a:schemeClr val="tx1"/>
          </a:solidFill>
          <a:latin typeface="+mn-lt"/>
          <a:ea typeface="+mn-ea"/>
          <a:cs typeface="+mn-cs"/>
        </a:defRPr>
      </a:lvl6pPr>
      <a:lvl7pPr marL="2791488" algn="l" defTabSz="465248" rtl="0" eaLnBrk="1" latinLnBrk="0" hangingPunct="1">
        <a:defRPr sz="1831" kern="1200">
          <a:solidFill>
            <a:schemeClr val="tx1"/>
          </a:solidFill>
          <a:latin typeface="+mn-lt"/>
          <a:ea typeface="+mn-ea"/>
          <a:cs typeface="+mn-cs"/>
        </a:defRPr>
      </a:lvl7pPr>
      <a:lvl8pPr marL="3256736" algn="l" defTabSz="465248" rtl="0" eaLnBrk="1" latinLnBrk="0" hangingPunct="1">
        <a:defRPr sz="1831" kern="1200">
          <a:solidFill>
            <a:schemeClr val="tx1"/>
          </a:solidFill>
          <a:latin typeface="+mn-lt"/>
          <a:ea typeface="+mn-ea"/>
          <a:cs typeface="+mn-cs"/>
        </a:defRPr>
      </a:lvl8pPr>
      <a:lvl9pPr marL="3721983" algn="l" defTabSz="465248" rtl="0" eaLnBrk="1" latinLnBrk="0" hangingPunct="1">
        <a:defRPr sz="18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7838" y="9296086"/>
            <a:ext cx="2401878" cy="213639"/>
          </a:xfrm>
          <a:prstGeom prst="rect">
            <a:avLst/>
          </a:prstGeom>
        </p:spPr>
        <p:txBody>
          <a:bodyPr wrap="square" lIns="72000" tIns="36000" rIns="72000" bIns="36000">
            <a:spAutoFit/>
          </a:bodyPr>
          <a:lstStyle/>
          <a:p>
            <a:r>
              <a:rPr lang="en-GB" sz="916" b="1" dirty="0">
                <a:solidFill>
                  <a:srgbClr val="0073AE"/>
                </a:solidFill>
                <a:latin typeface="TeXGyreHeros" pitchFamily="2" charset="77"/>
                <a:cs typeface="TeX Gyre Heros"/>
              </a:rPr>
              <a:t>AUTHOR’S SCHEDULE 2024</a:t>
            </a:r>
          </a:p>
        </p:txBody>
      </p:sp>
      <p:sp>
        <p:nvSpPr>
          <p:cNvPr id="14" name="Rectangle 13"/>
          <p:cNvSpPr/>
          <p:nvPr/>
        </p:nvSpPr>
        <p:spPr>
          <a:xfrm>
            <a:off x="107838" y="9471334"/>
            <a:ext cx="3667656" cy="636447"/>
          </a:xfrm>
          <a:prstGeom prst="rect">
            <a:avLst/>
          </a:prstGeom>
        </p:spPr>
        <p:txBody>
          <a:bodyPr wrap="square" lIns="72000" tIns="36000" rIns="72000" bIns="36000">
            <a:spAutoFit/>
          </a:bodyPr>
          <a:lstStyle/>
          <a:p>
            <a:r>
              <a:rPr lang="en-GB" sz="916" b="1" dirty="0">
                <a:solidFill>
                  <a:srgbClr val="0073AE"/>
                </a:solidFill>
                <a:latin typeface="TeXGyreHeros" pitchFamily="2" charset="77"/>
                <a:ea typeface="Wingdings"/>
                <a:cs typeface="Wingdings"/>
                <a:sym typeface="Wingdings"/>
              </a:rPr>
              <a:t></a:t>
            </a:r>
            <a:r>
              <a:rPr lang="en-GB" sz="916" b="1" dirty="0">
                <a:solidFill>
                  <a:srgbClr val="0073AE"/>
                </a:solidFill>
                <a:latin typeface="TeXGyreHeros" pitchFamily="2" charset="77"/>
                <a:cs typeface="TeX Gyre Heros"/>
              </a:rPr>
              <a:t>Regular and special sessions papers</a:t>
            </a:r>
          </a:p>
          <a:p>
            <a:pPr marL="180975" algn="just">
              <a:tabLst>
                <a:tab pos="3409200" algn="r"/>
              </a:tabLst>
            </a:pPr>
            <a:r>
              <a:rPr lang="en-GB" sz="916" dirty="0">
                <a:latin typeface="TeXGyreHeros" pitchFamily="2" charset="77"/>
                <a:cs typeface="TeX Gyre Heros"/>
              </a:rPr>
              <a:t>Submission deadline …………………………………...	</a:t>
            </a:r>
            <a:r>
              <a:rPr lang="en-GB" sz="916" b="1" dirty="0">
                <a:latin typeface="TeXGyreHeros" pitchFamily="2" charset="77"/>
                <a:cs typeface="TeX Gyre Heros"/>
              </a:rPr>
              <a:t>April 14</a:t>
            </a:r>
            <a:r>
              <a:rPr lang="en-GB" sz="916" b="1" baseline="30000" dirty="0">
                <a:latin typeface="TeXGyreHeros" pitchFamily="2" charset="77"/>
                <a:cs typeface="TeX Gyre Heros"/>
              </a:rPr>
              <a:t>th</a:t>
            </a:r>
            <a:r>
              <a:rPr lang="en-GB" sz="916" b="1" dirty="0">
                <a:latin typeface="TeXGyreHeros" pitchFamily="2" charset="77"/>
                <a:cs typeface="TeX Gyre Heros"/>
              </a:rPr>
              <a:t> </a:t>
            </a:r>
          </a:p>
          <a:p>
            <a:pPr marL="180975" algn="just">
              <a:tabLst>
                <a:tab pos="3409200" algn="r"/>
              </a:tabLst>
            </a:pPr>
            <a:r>
              <a:rPr lang="en-GB" sz="916" dirty="0">
                <a:latin typeface="TeXGyreHeros" pitchFamily="2" charset="77"/>
                <a:cs typeface="TeX Gyre Heros"/>
              </a:rPr>
              <a:t>Acceptance notification …………………………………	May 17</a:t>
            </a:r>
            <a:r>
              <a:rPr lang="en-GB" sz="916" baseline="30000" dirty="0">
                <a:latin typeface="TeXGyreHeros" pitchFamily="2" charset="77"/>
                <a:cs typeface="TeX Gyre Heros"/>
              </a:rPr>
              <a:t>th</a:t>
            </a:r>
            <a:r>
              <a:rPr lang="en-GB" sz="916" dirty="0">
                <a:latin typeface="TeXGyreHeros" pitchFamily="2" charset="77"/>
                <a:cs typeface="TeX Gyre Heros"/>
              </a:rPr>
              <a:t> </a:t>
            </a:r>
            <a:endParaRPr lang="en-GB" sz="916" b="1" dirty="0">
              <a:latin typeface="TeXGyreHeros" pitchFamily="2" charset="77"/>
              <a:cs typeface="TeX Gyre Heros"/>
            </a:endParaRPr>
          </a:p>
          <a:p>
            <a:pPr marL="180975" algn="just">
              <a:tabLst>
                <a:tab pos="3409200" algn="r"/>
              </a:tabLst>
            </a:pPr>
            <a:r>
              <a:rPr lang="en-GB" sz="916" dirty="0">
                <a:latin typeface="TeXGyreHeros" pitchFamily="2" charset="77"/>
                <a:cs typeface="TeX Gyre Heros"/>
              </a:rPr>
              <a:t>Deadline for final manuscripts ……………………………	July 1</a:t>
            </a:r>
            <a:r>
              <a:rPr lang="en-GB" sz="916" baseline="30000" dirty="0">
                <a:latin typeface="TeXGyreHeros" pitchFamily="2" charset="77"/>
                <a:cs typeface="TeX Gyre Heros"/>
              </a:rPr>
              <a:t>st </a:t>
            </a:r>
            <a:r>
              <a:rPr lang="en-GB" sz="916" dirty="0">
                <a:latin typeface="TeXGyreHeros" pitchFamily="2" charset="77"/>
                <a:cs typeface="TeX Gyre Heros"/>
              </a:rPr>
              <a:t> </a:t>
            </a:r>
          </a:p>
        </p:txBody>
      </p:sp>
      <p:sp>
        <p:nvSpPr>
          <p:cNvPr id="15" name="Rectangle 14"/>
          <p:cNvSpPr/>
          <p:nvPr/>
        </p:nvSpPr>
        <p:spPr>
          <a:xfrm>
            <a:off x="3784067" y="9471333"/>
            <a:ext cx="3667657" cy="636447"/>
          </a:xfrm>
          <a:prstGeom prst="rect">
            <a:avLst/>
          </a:prstGeom>
        </p:spPr>
        <p:txBody>
          <a:bodyPr wrap="square" lIns="72000" tIns="36000" rIns="72000" bIns="36000">
            <a:spAutoFit/>
          </a:bodyPr>
          <a:lstStyle/>
          <a:p>
            <a:r>
              <a:rPr lang="en-GB" sz="916" b="1" dirty="0">
                <a:solidFill>
                  <a:srgbClr val="0073AE"/>
                </a:solidFill>
                <a:latin typeface="TeXGyreHeros" pitchFamily="2" charset="77"/>
                <a:ea typeface="Wingdings"/>
                <a:cs typeface="Wingdings"/>
                <a:sym typeface="Wingdings"/>
              </a:rPr>
              <a:t></a:t>
            </a:r>
            <a:r>
              <a:rPr lang="en-GB" sz="916" b="1" dirty="0">
                <a:solidFill>
                  <a:srgbClr val="0073AE"/>
                </a:solidFill>
                <a:latin typeface="TeXGyreHeros" pitchFamily="2" charset="77"/>
                <a:cs typeface="TeX Gyre Heros"/>
              </a:rPr>
              <a:t>Work-in-progress/ Industry practice papers</a:t>
            </a:r>
          </a:p>
          <a:p>
            <a:pPr marL="209550">
              <a:tabLst>
                <a:tab pos="3317875" algn="r"/>
              </a:tabLst>
            </a:pPr>
            <a:r>
              <a:rPr lang="en-GB" sz="916" dirty="0">
                <a:latin typeface="TeXGyreHeros" pitchFamily="2" charset="77"/>
                <a:cs typeface="TeX Gyre Heros"/>
              </a:rPr>
              <a:t>Submission deadline …………………………………	</a:t>
            </a:r>
            <a:r>
              <a:rPr lang="en-GB" sz="916" b="1" dirty="0">
                <a:latin typeface="TeXGyreHeros" pitchFamily="2" charset="77"/>
                <a:cs typeface="TeX Gyre Heros"/>
              </a:rPr>
              <a:t>May 26</a:t>
            </a:r>
            <a:r>
              <a:rPr lang="en-GB" sz="916" b="1" baseline="30000" dirty="0">
                <a:latin typeface="TeXGyreHeros" pitchFamily="2" charset="77"/>
                <a:cs typeface="TeX Gyre Heros"/>
              </a:rPr>
              <a:t>th</a:t>
            </a:r>
            <a:r>
              <a:rPr lang="en-GB" sz="916" b="1" dirty="0">
                <a:latin typeface="TeXGyreHeros" pitchFamily="2" charset="77"/>
                <a:cs typeface="TeX Gyre Heros"/>
              </a:rPr>
              <a:t> </a:t>
            </a:r>
          </a:p>
          <a:p>
            <a:pPr marL="209550">
              <a:tabLst>
                <a:tab pos="3317875" algn="r"/>
              </a:tabLst>
            </a:pPr>
            <a:r>
              <a:rPr lang="en-GB" sz="916" dirty="0">
                <a:latin typeface="TeXGyreHeros" pitchFamily="2" charset="77"/>
                <a:cs typeface="TeX Gyre Heros"/>
              </a:rPr>
              <a:t>Acceptance notification ……………………………..	June 17</a:t>
            </a:r>
            <a:r>
              <a:rPr lang="en-GB" sz="916" baseline="30000" dirty="0">
                <a:latin typeface="TeXGyreHeros" pitchFamily="2" charset="77"/>
                <a:cs typeface="TeX Gyre Heros"/>
              </a:rPr>
              <a:t>th</a:t>
            </a:r>
            <a:r>
              <a:rPr lang="en-GB" sz="916" dirty="0">
                <a:latin typeface="TeXGyreHeros" pitchFamily="2" charset="77"/>
                <a:cs typeface="TeX Gyre Heros"/>
              </a:rPr>
              <a:t> </a:t>
            </a:r>
          </a:p>
          <a:p>
            <a:pPr marL="209550">
              <a:tabLst>
                <a:tab pos="3317875" algn="r"/>
              </a:tabLst>
            </a:pPr>
            <a:r>
              <a:rPr lang="en-GB" sz="916" dirty="0">
                <a:latin typeface="TeXGyreHeros" pitchFamily="2" charset="77"/>
                <a:cs typeface="TeX Gyre Heros"/>
              </a:rPr>
              <a:t>Deadline for final manuscripts …………………………	July 1</a:t>
            </a:r>
            <a:r>
              <a:rPr lang="en-GB" sz="916" baseline="30000" dirty="0">
                <a:latin typeface="TeXGyreHeros" pitchFamily="2" charset="77"/>
                <a:cs typeface="TeX Gyre Heros"/>
              </a:rPr>
              <a:t>st</a:t>
            </a:r>
            <a:r>
              <a:rPr lang="en-GB" sz="916" dirty="0">
                <a:latin typeface="TeXGyreHeros" pitchFamily="2" charset="77"/>
                <a:cs typeface="TeX Gyre Heros"/>
              </a:rPr>
              <a:t> </a:t>
            </a:r>
          </a:p>
        </p:txBody>
      </p:sp>
      <p:sp>
        <p:nvSpPr>
          <p:cNvPr id="2" name="Rectangle 4">
            <a:extLst>
              <a:ext uri="{FF2B5EF4-FFF2-40B4-BE49-F238E27FC236}">
                <a16:creationId xmlns:a16="http://schemas.microsoft.com/office/drawing/2014/main" id="{7D4D0B5A-A17E-26C2-E022-BB087CA159F3}"/>
              </a:ext>
            </a:extLst>
          </p:cNvPr>
          <p:cNvSpPr/>
          <p:nvPr/>
        </p:nvSpPr>
        <p:spPr>
          <a:xfrm>
            <a:off x="160604" y="1624857"/>
            <a:ext cx="7286777" cy="1431161"/>
          </a:xfrm>
          <a:prstGeom prst="rect">
            <a:avLst/>
          </a:prstGeom>
        </p:spPr>
        <p:txBody>
          <a:bodyPr wrap="square">
            <a:spAutoFit/>
          </a:bodyPr>
          <a:lstStyle/>
          <a:p>
            <a:pPr algn="ctr"/>
            <a:r>
              <a:rPr lang="en-GB" sz="1400" b="1" dirty="0">
                <a:solidFill>
                  <a:srgbClr val="0073AE"/>
                </a:solidFill>
                <a:latin typeface="TeXGyreHeros" pitchFamily="2" charset="77"/>
                <a:ea typeface="Helvetica Neue" panose="02000503000000020004" pitchFamily="2" charset="0"/>
                <a:cs typeface="Helvetica Neue" panose="02000503000000020004" pitchFamily="2" charset="0"/>
              </a:rPr>
              <a:t>Call for Papers</a:t>
            </a:r>
          </a:p>
          <a:p>
            <a:pPr algn="ctr"/>
            <a:r>
              <a:rPr lang="en-GB" sz="1400" b="1" dirty="0">
                <a:solidFill>
                  <a:srgbClr val="0073AE"/>
                </a:solidFill>
                <a:latin typeface="TeXGyreHeros" pitchFamily="2" charset="77"/>
                <a:ea typeface="Helvetica Neue" panose="02000503000000020004" pitchFamily="2" charset="0"/>
                <a:cs typeface="Helvetica Neue" panose="02000503000000020004" pitchFamily="2" charset="0"/>
              </a:rPr>
              <a:t>SS # – Title of the Special Session</a:t>
            </a:r>
          </a:p>
          <a:p>
            <a:pPr algn="ctr"/>
            <a:endParaRPr lang="en-GB" sz="1200" b="1" dirty="0">
              <a:solidFill>
                <a:srgbClr val="0073AE"/>
              </a:solidFill>
              <a:latin typeface="TeXGyreHeros" pitchFamily="2" charset="77"/>
              <a:ea typeface="Helvetica Neue" panose="02000503000000020004" pitchFamily="2" charset="0"/>
              <a:cs typeface="Helvetica Neue" panose="02000503000000020004" pitchFamily="2" charset="0"/>
            </a:endParaRPr>
          </a:p>
          <a:p>
            <a:pPr algn="ctr"/>
            <a:r>
              <a:rPr lang="en-GB" sz="1400" b="1" dirty="0">
                <a:solidFill>
                  <a:srgbClr val="0073AE"/>
                </a:solidFill>
                <a:latin typeface="TeXGyreHeros" pitchFamily="2" charset="77"/>
                <a:ea typeface="Helvetica Neue" panose="02000503000000020004" pitchFamily="2" charset="0"/>
                <a:cs typeface="Helvetica Neue" panose="02000503000000020004" pitchFamily="2" charset="0"/>
              </a:rPr>
              <a:t>Organized and Chaired by</a:t>
            </a:r>
          </a:p>
          <a:p>
            <a:pPr algn="ctr"/>
            <a:r>
              <a:rPr lang="en-GB" sz="1100" b="1" dirty="0">
                <a:solidFill>
                  <a:srgbClr val="0073AE"/>
                </a:solidFill>
                <a:latin typeface="TeXGyreHeros" pitchFamily="2" charset="77"/>
                <a:ea typeface="Helvetica Neue" panose="02000503000000020004" pitchFamily="2" charset="0"/>
                <a:cs typeface="Helvetica Neue" panose="02000503000000020004" pitchFamily="2" charset="0"/>
              </a:rPr>
              <a:t>Name Surname</a:t>
            </a:r>
            <a:r>
              <a:rPr lang="en-GB" sz="1100" b="1" baseline="30000" dirty="0">
                <a:solidFill>
                  <a:srgbClr val="0073AE"/>
                </a:solidFill>
                <a:latin typeface="TeXGyreHeros" pitchFamily="2" charset="77"/>
                <a:ea typeface="Helvetica Neue" panose="02000503000000020004" pitchFamily="2" charset="0"/>
                <a:cs typeface="Helvetica Neue" panose="02000503000000020004" pitchFamily="2" charset="0"/>
              </a:rPr>
              <a:t>1</a:t>
            </a:r>
            <a:r>
              <a:rPr lang="en-GB" sz="1100" b="1" dirty="0">
                <a:solidFill>
                  <a:srgbClr val="0073AE"/>
                </a:solidFill>
                <a:latin typeface="TeXGyreHeros" pitchFamily="2" charset="77"/>
                <a:ea typeface="Helvetica Neue" panose="02000503000000020004" pitchFamily="2" charset="0"/>
                <a:cs typeface="Helvetica Neue" panose="02000503000000020004" pitchFamily="2" charset="0"/>
              </a:rPr>
              <a:t>, Name Surname</a:t>
            </a:r>
            <a:r>
              <a:rPr lang="en-GB" sz="1100" b="1" baseline="30000" dirty="0">
                <a:solidFill>
                  <a:srgbClr val="0073AE"/>
                </a:solidFill>
                <a:latin typeface="TeXGyreHeros" pitchFamily="2" charset="77"/>
                <a:ea typeface="Helvetica Neue" panose="02000503000000020004" pitchFamily="2" charset="0"/>
                <a:cs typeface="Helvetica Neue" panose="02000503000000020004" pitchFamily="2" charset="0"/>
              </a:rPr>
              <a:t>2</a:t>
            </a:r>
            <a:r>
              <a:rPr lang="en-GB" sz="1100" b="1" dirty="0">
                <a:solidFill>
                  <a:srgbClr val="0073AE"/>
                </a:solidFill>
                <a:latin typeface="TeXGyreHeros" pitchFamily="2" charset="77"/>
                <a:ea typeface="Helvetica Neue" panose="02000503000000020004" pitchFamily="2" charset="0"/>
                <a:cs typeface="Helvetica Neue" panose="02000503000000020004" pitchFamily="2" charset="0"/>
              </a:rPr>
              <a:t>, …</a:t>
            </a:r>
            <a:endParaRPr lang="en-GB" sz="1100" b="1" baseline="30000" dirty="0">
              <a:solidFill>
                <a:srgbClr val="0073AE"/>
              </a:solidFill>
              <a:latin typeface="TeXGyreHeros" pitchFamily="2" charset="77"/>
              <a:ea typeface="Helvetica Neue" panose="02000503000000020004" pitchFamily="2" charset="0"/>
              <a:cs typeface="Helvetica Neue" panose="02000503000000020004" pitchFamily="2" charset="0"/>
            </a:endParaRPr>
          </a:p>
          <a:p>
            <a:pPr algn="ctr"/>
            <a:r>
              <a:rPr lang="en-GB" sz="1100" baseline="30000" dirty="0">
                <a:solidFill>
                  <a:srgbClr val="0073AE"/>
                </a:solidFill>
                <a:latin typeface="TeXGyreHeros" pitchFamily="2" charset="77"/>
                <a:ea typeface="Helvetica Neue" panose="02000503000000020004" pitchFamily="2" charset="0"/>
                <a:cs typeface="Helvetica Neue" panose="02000503000000020004" pitchFamily="2" charset="0"/>
              </a:rPr>
              <a:t>1</a:t>
            </a:r>
            <a:r>
              <a:rPr lang="en-GB" sz="1100" dirty="0">
                <a:solidFill>
                  <a:srgbClr val="0073AE"/>
                </a:solidFill>
                <a:latin typeface="TeXGyreHeros" pitchFamily="2" charset="77"/>
                <a:ea typeface="Helvetica Neue" panose="02000503000000020004" pitchFamily="2" charset="0"/>
                <a:cs typeface="Helvetica Neue" panose="02000503000000020004" pitchFamily="2" charset="0"/>
              </a:rPr>
              <a:t>Affiliation, Country, E-mail</a:t>
            </a:r>
          </a:p>
          <a:p>
            <a:pPr algn="ctr"/>
            <a:r>
              <a:rPr lang="en-GB" sz="1100" b="1" baseline="30000" dirty="0">
                <a:solidFill>
                  <a:srgbClr val="0073AE"/>
                </a:solidFill>
                <a:latin typeface="TeXGyreHeros" pitchFamily="2" charset="77"/>
                <a:ea typeface="Helvetica Neue" panose="02000503000000020004" pitchFamily="2" charset="0"/>
                <a:cs typeface="Helvetica Neue" panose="02000503000000020004" pitchFamily="2" charset="0"/>
              </a:rPr>
              <a:t>2</a:t>
            </a:r>
            <a:r>
              <a:rPr lang="en-GB" sz="1100" dirty="0">
                <a:solidFill>
                  <a:srgbClr val="0073AE"/>
                </a:solidFill>
                <a:latin typeface="TeXGyreHeros" pitchFamily="2" charset="77"/>
                <a:ea typeface="Helvetica Neue" panose="02000503000000020004" pitchFamily="2" charset="0"/>
                <a:cs typeface="Helvetica Neue" panose="02000503000000020004" pitchFamily="2" charset="0"/>
              </a:rPr>
              <a:t>Affiliation, Country, E-mail</a:t>
            </a:r>
          </a:p>
        </p:txBody>
      </p:sp>
      <p:sp>
        <p:nvSpPr>
          <p:cNvPr id="5" name="Rectangle 15">
            <a:extLst>
              <a:ext uri="{FF2B5EF4-FFF2-40B4-BE49-F238E27FC236}">
                <a16:creationId xmlns:a16="http://schemas.microsoft.com/office/drawing/2014/main" id="{7EF39C08-3328-CE89-C584-16C323574B53}"/>
              </a:ext>
            </a:extLst>
          </p:cNvPr>
          <p:cNvSpPr/>
          <p:nvPr/>
        </p:nvSpPr>
        <p:spPr>
          <a:xfrm>
            <a:off x="112182" y="3056018"/>
            <a:ext cx="3830210" cy="1101840"/>
          </a:xfrm>
          <a:prstGeom prst="rect">
            <a:avLst/>
          </a:prstGeom>
        </p:spPr>
        <p:txBody>
          <a:bodyPr wrap="square" lIns="72000" rIns="72000">
            <a:spAutoFit/>
          </a:bodyPr>
          <a:lstStyle/>
          <a:p>
            <a:pPr algn="just"/>
            <a:r>
              <a:rPr lang="en-GB" sz="820" b="1" dirty="0">
                <a:solidFill>
                  <a:srgbClr val="0073AE"/>
                </a:solidFill>
                <a:latin typeface="TeXGyreHeros" pitchFamily="2" charset="77"/>
                <a:ea typeface="Helvetica Neue" panose="02000503000000020004" pitchFamily="2" charset="0"/>
                <a:cs typeface="Helvetica Neue" panose="02000503000000020004" pitchFamily="2" charset="0"/>
              </a:rPr>
              <a:t>FOCUS</a:t>
            </a:r>
            <a:r>
              <a:rPr lang="en-GB" sz="820" dirty="0">
                <a:solidFill>
                  <a:srgbClr val="0073AE"/>
                </a:solidFill>
                <a:latin typeface="TeXGyreHeros" pitchFamily="2" charset="77"/>
                <a:ea typeface="Helvetica Neue" panose="02000503000000020004" pitchFamily="2" charset="0"/>
                <a:cs typeface="Helvetica Neue" panose="02000503000000020004" pitchFamily="2" charset="0"/>
              </a:rPr>
              <a:t>. </a:t>
            </a:r>
            <a:r>
              <a:rPr lang="en-GB" sz="820" dirty="0">
                <a:latin typeface="TeXGyreHeros" pitchFamily="2" charset="77"/>
                <a:ea typeface="Helvetica Neue" panose="02000503000000020004" pitchFamily="2" charset="0"/>
                <a:cs typeface="Helvetica Neue" panose="02000503000000020004" pitchFamily="2" charset="0"/>
              </a:rPr>
              <a:t>Track description</a:t>
            </a:r>
          </a:p>
          <a:p>
            <a:pPr algn="just"/>
            <a:endParaRPr lang="en-GB" sz="820" dirty="0">
              <a:latin typeface="TeXGyreHeros" pitchFamily="2" charset="77"/>
              <a:ea typeface="Helvetica Neue" panose="02000503000000020004" pitchFamily="2" charset="0"/>
              <a:cs typeface="Helvetica Neue" panose="02000503000000020004" pitchFamily="2" charset="0"/>
            </a:endParaRPr>
          </a:p>
          <a:p>
            <a:pPr algn="just"/>
            <a:endParaRPr lang="en-GB" sz="820" dirty="0">
              <a:latin typeface="TeXGyreHeros" pitchFamily="2" charset="77"/>
              <a:ea typeface="Helvetica Neue" panose="02000503000000020004" pitchFamily="2" charset="0"/>
              <a:cs typeface="Helvetica Neue" panose="02000503000000020004" pitchFamily="2" charset="0"/>
            </a:endParaRPr>
          </a:p>
          <a:p>
            <a:pPr algn="just"/>
            <a:r>
              <a:rPr lang="en-GB" sz="820" dirty="0">
                <a:highlight>
                  <a:srgbClr val="FFFF00"/>
                </a:highlight>
                <a:latin typeface="TeXGyreHeros" pitchFamily="2" charset="77"/>
                <a:ea typeface="Helvetica Neue" panose="02000503000000020004" pitchFamily="2" charset="0"/>
                <a:cs typeface="Helvetica Neue" panose="02000503000000020004" pitchFamily="2" charset="0"/>
              </a:rPr>
              <a:t>*REMOVE THESE LINES* If possible, please select one of these fonts (only one) during the preparation of this document:</a:t>
            </a:r>
          </a:p>
          <a:p>
            <a:pPr algn="just"/>
            <a:r>
              <a:rPr lang="en-GB" sz="820" dirty="0">
                <a:highlight>
                  <a:srgbClr val="FFFF00"/>
                </a:highlight>
                <a:latin typeface="TeXGyreHeros" pitchFamily="2" charset="77"/>
                <a:ea typeface="Helvetica Neue" panose="02000503000000020004" pitchFamily="2" charset="0"/>
                <a:cs typeface="Helvetica Neue" panose="02000503000000020004" pitchFamily="2" charset="0"/>
              </a:rPr>
              <a:t>- </a:t>
            </a:r>
            <a:r>
              <a:rPr lang="en-GB" sz="820" dirty="0" err="1">
                <a:highlight>
                  <a:srgbClr val="FFFF00"/>
                </a:highlight>
                <a:latin typeface="TeXGyreHeros" pitchFamily="2" charset="77"/>
                <a:ea typeface="Helvetica Neue" panose="02000503000000020004" pitchFamily="2" charset="0"/>
                <a:cs typeface="Helvetica Neue" panose="02000503000000020004" pitchFamily="2" charset="0"/>
              </a:rPr>
              <a:t>TeX</a:t>
            </a:r>
            <a:r>
              <a:rPr lang="en-GB" sz="820" dirty="0">
                <a:highlight>
                  <a:srgbClr val="FFFF00"/>
                </a:highlight>
                <a:latin typeface="TeXGyreHeros" pitchFamily="2" charset="77"/>
                <a:ea typeface="Helvetica Neue" panose="02000503000000020004" pitchFamily="2" charset="0"/>
                <a:cs typeface="Helvetica Neue" panose="02000503000000020004" pitchFamily="2" charset="0"/>
              </a:rPr>
              <a:t> Gyre </a:t>
            </a:r>
            <a:r>
              <a:rPr lang="en-GB" sz="820" dirty="0" err="1">
                <a:highlight>
                  <a:srgbClr val="FFFF00"/>
                </a:highlight>
                <a:latin typeface="TeXGyreHeros" pitchFamily="2" charset="77"/>
                <a:ea typeface="Helvetica Neue" panose="02000503000000020004" pitchFamily="2" charset="0"/>
                <a:cs typeface="Helvetica Neue" panose="02000503000000020004" pitchFamily="2" charset="0"/>
              </a:rPr>
              <a:t>Heros</a:t>
            </a:r>
            <a:endParaRPr lang="en-GB" sz="820" dirty="0">
              <a:highlight>
                <a:srgbClr val="FFFF00"/>
              </a:highlight>
              <a:latin typeface="TeXGyreHeros" pitchFamily="2" charset="77"/>
              <a:ea typeface="Helvetica Neue" panose="02000503000000020004" pitchFamily="2" charset="0"/>
              <a:cs typeface="Helvetica Neue" panose="02000503000000020004" pitchFamily="2" charset="0"/>
            </a:endParaRPr>
          </a:p>
          <a:p>
            <a:pPr algn="just"/>
            <a:r>
              <a:rPr lang="en-GB" sz="820" dirty="0">
                <a:highlight>
                  <a:srgbClr val="FFFF00"/>
                </a:highlight>
                <a:latin typeface="TeXGyreHeros" pitchFamily="2" charset="77"/>
                <a:ea typeface="Helvetica Neue" panose="02000503000000020004" pitchFamily="2" charset="0"/>
                <a:cs typeface="Helvetica Neue" panose="02000503000000020004" pitchFamily="2" charset="0"/>
              </a:rPr>
              <a:t>- Helvetica Neue (typically available only on Apple systems)</a:t>
            </a:r>
          </a:p>
          <a:p>
            <a:pPr algn="just"/>
            <a:r>
              <a:rPr lang="en-GB" sz="820" dirty="0">
                <a:highlight>
                  <a:srgbClr val="FFFF00"/>
                </a:highlight>
                <a:latin typeface="TeXGyreHeros" pitchFamily="2" charset="77"/>
                <a:ea typeface="Helvetica Neue" panose="02000503000000020004" pitchFamily="2" charset="0"/>
                <a:cs typeface="Helvetica Neue" panose="02000503000000020004" pitchFamily="2" charset="0"/>
              </a:rPr>
              <a:t>- Arial</a:t>
            </a:r>
          </a:p>
        </p:txBody>
      </p:sp>
      <p:sp>
        <p:nvSpPr>
          <p:cNvPr id="11" name="Rectangle 15">
            <a:extLst>
              <a:ext uri="{FF2B5EF4-FFF2-40B4-BE49-F238E27FC236}">
                <a16:creationId xmlns:a16="http://schemas.microsoft.com/office/drawing/2014/main" id="{0DA30159-F4F9-88BC-42F5-B04D8A002BBD}"/>
              </a:ext>
            </a:extLst>
          </p:cNvPr>
          <p:cNvSpPr/>
          <p:nvPr/>
        </p:nvSpPr>
        <p:spPr>
          <a:xfrm>
            <a:off x="107838" y="7466385"/>
            <a:ext cx="7343999" cy="451268"/>
          </a:xfrm>
          <a:prstGeom prst="rect">
            <a:avLst/>
          </a:prstGeom>
        </p:spPr>
        <p:txBody>
          <a:bodyPr wrap="square" lIns="72000" tIns="36000" rIns="72000" bIns="36000">
            <a:spAutoFit/>
          </a:bodyPr>
          <a:lstStyle/>
          <a:p>
            <a:pPr algn="just"/>
            <a:r>
              <a:rPr lang="en-GB" sz="820" b="1" kern="600" dirty="0">
                <a:solidFill>
                  <a:srgbClr val="0073AE"/>
                </a:solidFill>
                <a:latin typeface="TeXGyreHeros" pitchFamily="2" charset="77"/>
                <a:cs typeface="TeX Gyre Heros"/>
              </a:rPr>
              <a:t>AIM</a:t>
            </a:r>
            <a:r>
              <a:rPr lang="en-GB" sz="820" b="1" kern="600" dirty="0">
                <a:latin typeface="TeXGyreHeros" pitchFamily="2" charset="77"/>
                <a:cs typeface="TeX Gyre Heros"/>
              </a:rPr>
              <a:t> </a:t>
            </a:r>
          </a:p>
          <a:p>
            <a:pPr algn="just"/>
            <a:r>
              <a:rPr lang="en-US" sz="820" kern="600" dirty="0">
                <a:latin typeface="TeXGyreHeros" pitchFamily="2" charset="77"/>
                <a:cs typeface="TeX Gyre Heros"/>
              </a:rPr>
              <a:t>This Special Session aims at bringing together professionals from industry and academia to share cutting-edge concepts, recent developments, research results, and practical achievements in … (please adapt and contextualize to your Special Session)</a:t>
            </a:r>
            <a:endParaRPr lang="en-GB" sz="820" kern="600" dirty="0">
              <a:latin typeface="TeXGyreHeros" pitchFamily="2" charset="77"/>
              <a:cs typeface="TeX Gyre Heros"/>
            </a:endParaRPr>
          </a:p>
        </p:txBody>
      </p:sp>
      <p:sp>
        <p:nvSpPr>
          <p:cNvPr id="12" name="Rectangle 32">
            <a:extLst>
              <a:ext uri="{FF2B5EF4-FFF2-40B4-BE49-F238E27FC236}">
                <a16:creationId xmlns:a16="http://schemas.microsoft.com/office/drawing/2014/main" id="{54DD3883-8C6F-7064-9694-20783ED245D8}"/>
              </a:ext>
            </a:extLst>
          </p:cNvPr>
          <p:cNvSpPr/>
          <p:nvPr/>
        </p:nvSpPr>
        <p:spPr>
          <a:xfrm>
            <a:off x="109390" y="4162535"/>
            <a:ext cx="5146334" cy="703645"/>
          </a:xfrm>
          <a:prstGeom prst="rect">
            <a:avLst/>
          </a:prstGeom>
        </p:spPr>
        <p:txBody>
          <a:bodyPr wrap="square" lIns="72000" tIns="36000" rIns="72000" bIns="36000">
            <a:spAutoFit/>
          </a:bodyPr>
          <a:lstStyle/>
          <a:p>
            <a:pPr algn="just"/>
            <a:r>
              <a:rPr lang="en-GB" sz="820" b="1" kern="600" dirty="0">
                <a:solidFill>
                  <a:srgbClr val="0073AE"/>
                </a:solidFill>
                <a:latin typeface="TeXGyreHeros" pitchFamily="2" charset="77"/>
                <a:cs typeface="TeX Gyre Heros"/>
              </a:rPr>
              <a:t>TOPICS</a:t>
            </a:r>
          </a:p>
          <a:p>
            <a:pPr marL="180975" indent="-180975">
              <a:buFont typeface="Wingdings" charset="2"/>
              <a:buChar char="v"/>
            </a:pPr>
            <a:r>
              <a:rPr lang="en-GB" sz="820" kern="600" dirty="0">
                <a:latin typeface="TeXGyreHeros" pitchFamily="2" charset="77"/>
              </a:rPr>
              <a:t>Topic 1</a:t>
            </a:r>
          </a:p>
          <a:p>
            <a:pPr marL="180975" indent="-180975">
              <a:buFont typeface="Wingdings" charset="2"/>
              <a:buChar char="v"/>
            </a:pPr>
            <a:r>
              <a:rPr lang="en-GB" sz="820" kern="600" dirty="0">
                <a:latin typeface="TeXGyreHeros" pitchFamily="2" charset="77"/>
              </a:rPr>
              <a:t>Topic 2</a:t>
            </a:r>
          </a:p>
          <a:p>
            <a:pPr marL="180975" indent="-180975">
              <a:buFont typeface="Wingdings" charset="2"/>
              <a:buChar char="v"/>
            </a:pPr>
            <a:r>
              <a:rPr lang="en-GB" sz="820" kern="600" dirty="0">
                <a:latin typeface="TeXGyreHeros" pitchFamily="2" charset="77"/>
              </a:rPr>
              <a:t>Topic 3</a:t>
            </a:r>
          </a:p>
          <a:p>
            <a:pPr marL="180975" indent="-180975">
              <a:buFont typeface="Wingdings" charset="2"/>
              <a:buChar char="v"/>
            </a:pPr>
            <a:r>
              <a:rPr lang="en-GB" sz="820" kern="600" dirty="0">
                <a:latin typeface="TeXGyreHeros" pitchFamily="2" charset="77"/>
              </a:rPr>
              <a:t>…</a:t>
            </a:r>
          </a:p>
        </p:txBody>
      </p:sp>
      <p:sp>
        <p:nvSpPr>
          <p:cNvPr id="3" name="Rectangle 27">
            <a:extLst>
              <a:ext uri="{FF2B5EF4-FFF2-40B4-BE49-F238E27FC236}">
                <a16:creationId xmlns:a16="http://schemas.microsoft.com/office/drawing/2014/main" id="{7BB9659D-3925-F46C-8E12-B61D3D2997A2}"/>
              </a:ext>
            </a:extLst>
          </p:cNvPr>
          <p:cNvSpPr/>
          <p:nvPr/>
        </p:nvSpPr>
        <p:spPr>
          <a:xfrm>
            <a:off x="107838" y="8043843"/>
            <a:ext cx="7343999" cy="451268"/>
          </a:xfrm>
          <a:prstGeom prst="rect">
            <a:avLst/>
          </a:prstGeom>
        </p:spPr>
        <p:txBody>
          <a:bodyPr wrap="square" lIns="72000" tIns="36000" rIns="72000" bIns="36000">
            <a:spAutoFit/>
          </a:bodyPr>
          <a:lstStyle/>
          <a:p>
            <a:pPr algn="just"/>
            <a:r>
              <a:rPr lang="en-GB" sz="820" b="1" kern="600" dirty="0">
                <a:solidFill>
                  <a:srgbClr val="0073AE"/>
                </a:solidFill>
                <a:latin typeface="TeXGyreHeros" pitchFamily="2" charset="77"/>
                <a:cs typeface="TeX Gyre Heros"/>
              </a:rPr>
              <a:t>SOLICITED PAPERS </a:t>
            </a:r>
          </a:p>
          <a:p>
            <a:pPr algn="just"/>
            <a:r>
              <a:rPr lang="en-GB" sz="820" kern="600" dirty="0">
                <a:solidFill>
                  <a:srgbClr val="0073AE"/>
                </a:solidFill>
                <a:latin typeface="TeXGyreHeros" pitchFamily="2" charset="77"/>
                <a:cs typeface="TeX Gyre Heros"/>
                <a:sym typeface="Symbol" panose="05050102010706020507" pitchFamily="18" charset="2"/>
              </a:rPr>
              <a:t></a:t>
            </a:r>
            <a:r>
              <a:rPr lang="en-GB" sz="820" kern="600" dirty="0">
                <a:latin typeface="TeXGyreHeros" pitchFamily="2" charset="77"/>
                <a:cs typeface="TeX Gyre Heros"/>
                <a:sym typeface="Symbol" panose="05050102010706020507" pitchFamily="18" charset="2"/>
              </a:rPr>
              <a:t> Original </a:t>
            </a:r>
            <a:r>
              <a:rPr lang="en-GB" sz="820" kern="600" dirty="0">
                <a:latin typeface="TeXGyreHeros" pitchFamily="2" charset="77"/>
                <a:cs typeface="TeX Gyre Heros"/>
              </a:rPr>
              <a:t>Research (Regular) </a:t>
            </a:r>
            <a:r>
              <a:rPr lang="en-GB" sz="820" kern="600" dirty="0">
                <a:solidFill>
                  <a:srgbClr val="0073AE"/>
                </a:solidFill>
                <a:latin typeface="TeXGyreHeros" pitchFamily="2" charset="77"/>
                <a:cs typeface="TeX Gyre Heros"/>
                <a:sym typeface="Symbol" panose="05050102010706020507" pitchFamily="18" charset="2"/>
              </a:rPr>
              <a:t></a:t>
            </a:r>
            <a:r>
              <a:rPr lang="en-GB" sz="820" kern="600" dirty="0">
                <a:latin typeface="TeXGyreHeros" pitchFamily="2" charset="77"/>
                <a:cs typeface="TeX Gyre Heros"/>
                <a:sym typeface="Symbol" panose="05050102010706020507" pitchFamily="18" charset="2"/>
              </a:rPr>
              <a:t> </a:t>
            </a:r>
            <a:r>
              <a:rPr lang="en-GB" sz="820" kern="600" dirty="0">
                <a:latin typeface="TeXGyreHeros" pitchFamily="2" charset="77"/>
                <a:cs typeface="TeX Gyre Heros"/>
              </a:rPr>
              <a:t>Surveys </a:t>
            </a:r>
            <a:r>
              <a:rPr lang="en-GB" sz="820" kern="600" dirty="0">
                <a:solidFill>
                  <a:srgbClr val="0073AE"/>
                </a:solidFill>
                <a:latin typeface="TeXGyreHeros" pitchFamily="2" charset="77"/>
                <a:cs typeface="TeX Gyre Heros"/>
                <a:sym typeface="Symbol" panose="05050102010706020507" pitchFamily="18" charset="2"/>
              </a:rPr>
              <a:t></a:t>
            </a:r>
            <a:r>
              <a:rPr lang="en-GB" sz="820" kern="600" dirty="0">
                <a:latin typeface="TeXGyreHeros" pitchFamily="2" charset="77"/>
                <a:cs typeface="TeX Gyre Heros"/>
                <a:sym typeface="Symbol" panose="05050102010706020507" pitchFamily="18" charset="2"/>
              </a:rPr>
              <a:t> </a:t>
            </a:r>
            <a:r>
              <a:rPr lang="en-GB" sz="820" kern="600" dirty="0">
                <a:latin typeface="TeXGyreHeros" pitchFamily="2" charset="77"/>
                <a:cs typeface="TeX Gyre Heros"/>
              </a:rPr>
              <a:t>Industry practice</a:t>
            </a:r>
            <a:r>
              <a:rPr lang="en-GB" sz="820" kern="600" dirty="0">
                <a:latin typeface="TeXGyreHeros" pitchFamily="2" charset="77"/>
                <a:cs typeface="TeX Gyre Heros"/>
                <a:sym typeface="Symbol" panose="05050102010706020507" pitchFamily="18" charset="2"/>
              </a:rPr>
              <a:t> </a:t>
            </a:r>
            <a:r>
              <a:rPr lang="en-GB" sz="820" kern="600" dirty="0">
                <a:solidFill>
                  <a:srgbClr val="0073AE"/>
                </a:solidFill>
                <a:latin typeface="TeXGyreHeros" pitchFamily="2" charset="77"/>
                <a:cs typeface="TeX Gyre Heros"/>
                <a:sym typeface="Symbol" panose="05050102010706020507" pitchFamily="18" charset="2"/>
              </a:rPr>
              <a:t></a:t>
            </a:r>
            <a:r>
              <a:rPr lang="en-GB" sz="820" kern="600" dirty="0">
                <a:latin typeface="TeXGyreHeros" pitchFamily="2" charset="77"/>
                <a:cs typeface="TeX Gyre Heros"/>
              </a:rPr>
              <a:t> Work-in-progress</a:t>
            </a:r>
          </a:p>
          <a:p>
            <a:pPr algn="just"/>
            <a:r>
              <a:rPr lang="en-GB" sz="820" kern="600" dirty="0">
                <a:latin typeface="TeXGyreHeros" pitchFamily="2" charset="77"/>
                <a:ea typeface="DengXian" panose="02010600030101010101" pitchFamily="2" charset="-122"/>
                <a:cs typeface="Times New Roman" panose="02020603050405020304" pitchFamily="18" charset="0"/>
              </a:rPr>
              <a:t>The working language of the conference is English, For submission rules, please refer to the Author’s Instruction on the conference website.</a:t>
            </a:r>
            <a:endParaRPr lang="en-GB" sz="820" kern="600" dirty="0">
              <a:latin typeface="TeXGyreHeros" pitchFamily="2" charset="77"/>
              <a:cs typeface="TeX Gyre Heros"/>
            </a:endParaRPr>
          </a:p>
        </p:txBody>
      </p:sp>
      <p:sp>
        <p:nvSpPr>
          <p:cNvPr id="4" name="CuadroTexto 37">
            <a:extLst>
              <a:ext uri="{FF2B5EF4-FFF2-40B4-BE49-F238E27FC236}">
                <a16:creationId xmlns:a16="http://schemas.microsoft.com/office/drawing/2014/main" id="{78EF2A3C-E24F-36F2-C081-7AC949D55393}"/>
              </a:ext>
            </a:extLst>
          </p:cNvPr>
          <p:cNvSpPr txBox="1"/>
          <p:nvPr/>
        </p:nvSpPr>
        <p:spPr>
          <a:xfrm>
            <a:off x="103606" y="8466253"/>
            <a:ext cx="7343775" cy="829833"/>
          </a:xfrm>
          <a:prstGeom prst="rect">
            <a:avLst/>
          </a:prstGeom>
          <a:noFill/>
        </p:spPr>
        <p:txBody>
          <a:bodyPr wrap="square" lIns="72000" tIns="36000" rIns="72000" bIns="36000">
            <a:spAutoFit/>
          </a:bodyPr>
          <a:lstStyle/>
          <a:p>
            <a:pPr algn="just"/>
            <a:r>
              <a:rPr lang="en-GB" sz="820" b="1" kern="600" dirty="0">
                <a:solidFill>
                  <a:srgbClr val="0073AE"/>
                </a:solidFill>
                <a:latin typeface="Helvetica Neue" panose="020B0604020202020204" pitchFamily="34" charset="0"/>
                <a:ea typeface="DengXian" panose="02010600030101010101" pitchFamily="2" charset="-122"/>
                <a:cs typeface="Times New Roman" panose="02020603050405020304" pitchFamily="18" charset="0"/>
              </a:rPr>
              <a:t>PAPER ACCEPTANCE</a:t>
            </a:r>
            <a:endParaRPr lang="en-GB" sz="820" kern="600" dirty="0">
              <a:solidFill>
                <a:srgbClr val="0073AE"/>
              </a:solidFill>
              <a:latin typeface="Helvetica Neue" panose="020B0604020202020204" pitchFamily="34" charset="0"/>
              <a:ea typeface="DengXian" panose="02010600030101010101" pitchFamily="2" charset="-122"/>
              <a:cs typeface="Times New Roman" panose="02020603050405020304" pitchFamily="18" charset="0"/>
            </a:endParaRPr>
          </a:p>
          <a:p>
            <a:pPr algn="just"/>
            <a:r>
              <a:rPr lang="en-US" sz="820" kern="600" dirty="0">
                <a:latin typeface="Helvetica Neue" panose="020B0604020202020204" pitchFamily="34" charset="0"/>
                <a:ea typeface="DengXian" panose="02010600030101010101" pitchFamily="2" charset="-122"/>
                <a:cs typeface="Times New Roman" panose="02020603050405020304" pitchFamily="18" charset="0"/>
              </a:rPr>
              <a:t>Accepted, registered, and presented papers will be copyrighted by IEEE and published in the conference proceedings. The proceedings will be available in the IEEE Xplore</a:t>
            </a:r>
            <a:r>
              <a:rPr lang="en-US" sz="820" kern="600" dirty="0">
                <a:latin typeface="Helvetica Neue" panose="020B0604020202020204" pitchFamily="34" charset="0"/>
                <a:sym typeface="Symbol" panose="05050102010706020507" pitchFamily="18" charset="2"/>
              </a:rPr>
              <a:t></a:t>
            </a:r>
            <a:r>
              <a:rPr lang="en-US" sz="820" kern="600" dirty="0">
                <a:latin typeface="Helvetica Neue" panose="020B0604020202020204" pitchFamily="34" charset="0"/>
                <a:ea typeface="DengXian" panose="02010600030101010101" pitchFamily="2" charset="-122"/>
                <a:cs typeface="Times New Roman" panose="02020603050405020304" pitchFamily="18" charset="0"/>
              </a:rPr>
              <a:t> Digital Library. The final manuscript must be accompanied by a registration form and a registration fee payment proof and it is mandatory that at least one author attends and presents the paper at the conference. Failure to adhere to these guidelines may result in paper exclusion from post-conference distribution via </a:t>
            </a:r>
            <a:r>
              <a:rPr lang="en-US" sz="820" kern="600" dirty="0" err="1">
                <a:latin typeface="Helvetica Neue" panose="020B0604020202020204" pitchFamily="34" charset="0"/>
                <a:ea typeface="DengXian" panose="02010600030101010101" pitchFamily="2" charset="-122"/>
                <a:cs typeface="Times New Roman" panose="02020603050405020304" pitchFamily="18" charset="0"/>
              </a:rPr>
              <a:t>IEEEXplore</a:t>
            </a:r>
            <a:r>
              <a:rPr lang="en-US" sz="820" kern="600" dirty="0">
                <a:latin typeface="Helvetica Neue" panose="020B0604020202020204" pitchFamily="34" charset="0"/>
                <a:ea typeface="DengXian" panose="02010600030101010101" pitchFamily="2" charset="-122"/>
                <a:cs typeface="Times New Roman" panose="02020603050405020304" pitchFamily="18" charset="0"/>
              </a:rPr>
              <a:t> by </a:t>
            </a:r>
            <a:r>
              <a:rPr lang="en-US" sz="820" kern="600">
                <a:latin typeface="Helvetica Neue" panose="020B0604020202020204" pitchFamily="34" charset="0"/>
                <a:ea typeface="DengXian" panose="02010600030101010101" pitchFamily="2" charset="-122"/>
                <a:cs typeface="Times New Roman" panose="02020603050405020304" pitchFamily="18" charset="0"/>
              </a:rPr>
              <a:t>the ETFA 2024 </a:t>
            </a:r>
            <a:r>
              <a:rPr lang="en-US" sz="820" kern="600" dirty="0">
                <a:latin typeface="Helvetica Neue" panose="020B0604020202020204" pitchFamily="34" charset="0"/>
                <a:ea typeface="DengXian" panose="02010600030101010101" pitchFamily="2" charset="-122"/>
                <a:cs typeface="Times New Roman" panose="02020603050405020304" pitchFamily="18" charset="0"/>
              </a:rPr>
              <a:t>Organizing Committee. All conference attendees must pay the conference registration fee and cover their own personal expenses for travel and accommodations.</a:t>
            </a:r>
            <a:endParaRPr lang="en-GB" sz="820" kern="600" dirty="0">
              <a:latin typeface="Helvetica Neue" panose="020B0604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71454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2726</TotalTime>
  <Words>331</Words>
  <Application>Microsoft Macintosh PowerPoint</Application>
  <PresentationFormat>Personalizzato</PresentationFormat>
  <Paragraphs>36</Paragraphs>
  <Slides>1</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vt:i4>
      </vt:variant>
    </vt:vector>
  </HeadingPairs>
  <TitlesOfParts>
    <vt:vector size="7" baseType="lpstr">
      <vt:lpstr>Aptos</vt:lpstr>
      <vt:lpstr>Arial</vt:lpstr>
      <vt:lpstr>Helvetica Neue</vt:lpstr>
      <vt:lpstr>TeXGyreHeros</vt:lpstr>
      <vt:lpstr>Wingdings</vt:lpstr>
      <vt:lpstr>Office Theme</vt:lpstr>
      <vt:lpstr>Presentazione standard di PowerPoint</vt:lpstr>
    </vt:vector>
  </TitlesOfParts>
  <Company>ETSE, 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Ramon  Vilanova</dc:creator>
  <cp:lastModifiedBy>Federico Tramarin</cp:lastModifiedBy>
  <cp:revision>60</cp:revision>
  <dcterms:created xsi:type="dcterms:W3CDTF">2018-10-30T19:39:00Z</dcterms:created>
  <dcterms:modified xsi:type="dcterms:W3CDTF">2023-12-07T01:33:01Z</dcterms:modified>
</cp:coreProperties>
</file>